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257" r:id="rId6"/>
    <p:sldId id="264" r:id="rId7"/>
    <p:sldId id="262" r:id="rId8"/>
    <p:sldId id="259" r:id="rId9"/>
    <p:sldId id="265" r:id="rId10"/>
    <p:sldId id="266" r:id="rId11"/>
    <p:sldId id="263" r:id="rId1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49B3469-3D53-AF97-D011-8A95AC382E55}" name="Jovanovska, Tatjana" initials="TJ" userId="S::he89516@health.wa.gov.au::28da99d4-6335-4616-b18e-e691b100ff1e" providerId="AD"/>
  <p188:author id="{B7900C93-BC6A-7D43-975E-3C5F4A378D66}" name="Pascott, Christine" initials="PC" userId="S::he181680@health.wa.gov.au::e6d95da7-a3df-4094-a4d9-b7ccafc56aaa" providerId="AD"/>
  <p188:author id="{B3226093-869D-3C36-C8B8-F0A078A1B2F9}" name="Moss, Ruth" initials="MR" userId="S::he26508@health.wa.gov.au::89de9aa2-11f4-4d06-be4b-da0b29fb91df" providerId="AD"/>
  <p188:author id="{555B159E-033C-0111-3881-4423398705C9}" name="Kee, Wai Seen" initials="KWS" userId="S::he89172@health.wa.gov.au::9e943f4a-6155-42ec-8389-907a63dc6e9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anovska, Tat" initials="T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DDDDFF"/>
    <a:srgbClr val="FFEBEB"/>
    <a:srgbClr val="FFD9D9"/>
    <a:srgbClr val="CCFFFF"/>
    <a:srgbClr val="CCECFF"/>
    <a:srgbClr val="FFCCCC"/>
    <a:srgbClr val="FFCCFF"/>
    <a:srgbClr val="A4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5633F8-A3E2-4D98-9A49-54376632462C}" v="1" dt="2024-07-31T02:46:24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vanovska, Tatjana" userId="28da99d4-6335-4616-b18e-e691b100ff1e" providerId="ADAL" clId="{CF5633F8-A3E2-4D98-9A49-54376632462C}"/>
    <pc:docChg chg="modSld">
      <pc:chgData name="Jovanovska, Tatjana" userId="28da99d4-6335-4616-b18e-e691b100ff1e" providerId="ADAL" clId="{CF5633F8-A3E2-4D98-9A49-54376632462C}" dt="2024-07-31T02:46:47.754" v="3" actId="13926"/>
      <pc:docMkLst>
        <pc:docMk/>
      </pc:docMkLst>
      <pc:sldChg chg="modSp mod">
        <pc:chgData name="Jovanovska, Tatjana" userId="28da99d4-6335-4616-b18e-e691b100ff1e" providerId="ADAL" clId="{CF5633F8-A3E2-4D98-9A49-54376632462C}" dt="2024-07-31T02:46:47.754" v="3" actId="13926"/>
        <pc:sldMkLst>
          <pc:docMk/>
          <pc:sldMk cId="1542947526" sldId="257"/>
        </pc:sldMkLst>
        <pc:spChg chg="mod">
          <ac:chgData name="Jovanovska, Tatjana" userId="28da99d4-6335-4616-b18e-e691b100ff1e" providerId="ADAL" clId="{CF5633F8-A3E2-4D98-9A49-54376632462C}" dt="2024-07-31T02:46:47.754" v="3" actId="13926"/>
          <ac:spMkLst>
            <pc:docMk/>
            <pc:sldMk cId="1542947526" sldId="257"/>
            <ac:spMk id="3" creationId="{00000000-0000-0000-0000-000000000000}"/>
          </ac:spMkLst>
        </pc:spChg>
      </pc:sldChg>
      <pc:sldChg chg="modSp mod">
        <pc:chgData name="Jovanovska, Tatjana" userId="28da99d4-6335-4616-b18e-e691b100ff1e" providerId="ADAL" clId="{CF5633F8-A3E2-4D98-9A49-54376632462C}" dt="2024-07-31T02:46:30.519" v="2" actId="13926"/>
        <pc:sldMkLst>
          <pc:docMk/>
          <pc:sldMk cId="2126769098" sldId="266"/>
        </pc:sldMkLst>
        <pc:graphicFrameChg chg="mod modGraphic">
          <ac:chgData name="Jovanovska, Tatjana" userId="28da99d4-6335-4616-b18e-e691b100ff1e" providerId="ADAL" clId="{CF5633F8-A3E2-4D98-9A49-54376632462C}" dt="2024-07-31T02:46:30.519" v="2" actId="13926"/>
          <ac:graphicFrameMkLst>
            <pc:docMk/>
            <pc:sldMk cId="2126769098" sldId="266"/>
            <ac:graphicFrameMk id="5" creationId="{58AB3392-2ABC-B914-4993-8A1E0F4FDB54}"/>
          </ac:graphicFrameMkLst>
        </pc:graphicFrameChg>
      </pc:sldChg>
    </pc:docChg>
  </pc:docChgLst>
  <pc:docChgLst>
    <pc:chgData name="Jovanovska, Tatjana" userId="28da99d4-6335-4616-b18e-e691b100ff1e" providerId="ADAL" clId="{90811476-5194-418D-96D3-6E9EDB748361}"/>
    <pc:docChg chg="modSld">
      <pc:chgData name="Jovanovska, Tatjana" userId="28da99d4-6335-4616-b18e-e691b100ff1e" providerId="ADAL" clId="{90811476-5194-418D-96D3-6E9EDB748361}" dt="2024-08-01T01:20:17.936" v="1" actId="13926"/>
      <pc:docMkLst>
        <pc:docMk/>
      </pc:docMkLst>
      <pc:sldChg chg="modSp mod">
        <pc:chgData name="Jovanovska, Tatjana" userId="28da99d4-6335-4616-b18e-e691b100ff1e" providerId="ADAL" clId="{90811476-5194-418D-96D3-6E9EDB748361}" dt="2024-08-01T01:20:04.301" v="0" actId="13926"/>
        <pc:sldMkLst>
          <pc:docMk/>
          <pc:sldMk cId="1542947526" sldId="257"/>
        </pc:sldMkLst>
        <pc:spChg chg="mod">
          <ac:chgData name="Jovanovska, Tatjana" userId="28da99d4-6335-4616-b18e-e691b100ff1e" providerId="ADAL" clId="{90811476-5194-418D-96D3-6E9EDB748361}" dt="2024-08-01T01:20:04.301" v="0" actId="13926"/>
          <ac:spMkLst>
            <pc:docMk/>
            <pc:sldMk cId="1542947526" sldId="257"/>
            <ac:spMk id="3" creationId="{00000000-0000-0000-0000-000000000000}"/>
          </ac:spMkLst>
        </pc:spChg>
      </pc:sldChg>
      <pc:sldChg chg="modSp mod">
        <pc:chgData name="Jovanovska, Tatjana" userId="28da99d4-6335-4616-b18e-e691b100ff1e" providerId="ADAL" clId="{90811476-5194-418D-96D3-6E9EDB748361}" dt="2024-08-01T01:20:17.936" v="1" actId="13926"/>
        <pc:sldMkLst>
          <pc:docMk/>
          <pc:sldMk cId="2126769098" sldId="266"/>
        </pc:sldMkLst>
        <pc:graphicFrameChg chg="modGraphic">
          <ac:chgData name="Jovanovska, Tatjana" userId="28da99d4-6335-4616-b18e-e691b100ff1e" providerId="ADAL" clId="{90811476-5194-418D-96D3-6E9EDB748361}" dt="2024-08-01T01:20:17.936" v="1" actId="13926"/>
          <ac:graphicFrameMkLst>
            <pc:docMk/>
            <pc:sldMk cId="2126769098" sldId="266"/>
            <ac:graphicFrameMk id="5" creationId="{58AB3392-2ABC-B914-4993-8A1E0F4FDB54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D7607-5B4A-420A-B00C-F81AFB0FA89A}" type="datetimeFigureOut">
              <a:rPr lang="en-AU" smtClean="0"/>
              <a:t>01/08/2024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8B73C-A066-4DDB-9226-AA8A4F761F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214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079C8-DF04-40CC-AAF9-1DDE4FF25FD0}" type="datetimeFigureOut">
              <a:rPr lang="en-AU" smtClean="0"/>
              <a:t>01/08/2024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4260D-FA2B-4BBE-BFBB-A875B13B16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428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260D-FA2B-4BBE-BFBB-A875B13B16D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50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4260D-FA2B-4BBE-BFBB-A875B13B16DE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50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2348880"/>
            <a:ext cx="7744339" cy="1403289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Title for standard PowerPoint</a:t>
            </a:r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67" y="553463"/>
            <a:ext cx="2996946" cy="55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5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01CE-A37B-4DD7-B192-683B65442F4B}" type="datetime1">
              <a:rPr lang="en-AU" smtClean="0"/>
              <a:t>01/08/2024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25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46D1-52F1-4A38-8EA2-CD3A2A1F2DED}" type="datetime1">
              <a:rPr lang="en-AU" smtClean="0"/>
              <a:t>01/08/2024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10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097F-2517-4842-AECF-C67BC183F857}" type="datetime1">
              <a:rPr lang="en-AU" smtClean="0"/>
              <a:t>01/08/2024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128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0A34-18C2-423B-B7B9-663ECA6438CB}" type="datetime1">
              <a:rPr lang="en-AU" smtClean="0"/>
              <a:t>01/08/2024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496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784F-2CC0-4475-AD45-788D718C934B}" type="datetime1">
              <a:rPr lang="en-AU" smtClean="0"/>
              <a:t>01/08/2024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19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F3A7A-E53F-44FD-A647-8A09E84298D2}" type="datetime1">
              <a:rPr lang="en-AU" smtClean="0"/>
              <a:t>01/08/2024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176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5104-BC1A-4D69-A55B-BF6BA03AC29B}" type="datetime1">
              <a:rPr lang="en-AU" smtClean="0"/>
              <a:t>01/08/2024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84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F236-8308-47EB-B0ED-7AB55B5833EF}" type="datetime1">
              <a:rPr lang="en-AU" smtClean="0"/>
              <a:t>01/08/2024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9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8F74-3661-4861-997F-2963FC742B36}" type="datetime1">
              <a:rPr lang="en-AU" smtClean="0"/>
              <a:t>01/08/2024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660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4942-56E8-439D-9D65-CAFB69542BDA}" type="datetime1">
              <a:rPr lang="en-AU" smtClean="0"/>
              <a:t>01/08/2024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49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2D46-DF82-440D-A647-544B561E1D97}" type="datetime1">
              <a:rPr lang="en-AU" smtClean="0"/>
              <a:t>01/08/2024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597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6133" y="1449646"/>
            <a:ext cx="7744339" cy="1403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Title for standard PowerPoint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32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9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F8C7-8701-4197-855E-DDC1755BBED0}" type="datetime1">
              <a:rPr lang="en-AU" smtClean="0"/>
              <a:t>01/08/2024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597352"/>
            <a:ext cx="2133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F8F8F17-669E-4508-8238-16CB0583472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34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bottle of medicine next to a box&#10;&#10;Description automatically generated">
            <a:extLst>
              <a:ext uri="{FF2B5EF4-FFF2-40B4-BE49-F238E27FC236}">
                <a16:creationId xmlns:a16="http://schemas.microsoft.com/office/drawing/2014/main" id="{F250275B-199B-2C8B-BB63-A05C60CC39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83"/>
          <a:stretch/>
        </p:blipFill>
        <p:spPr>
          <a:xfrm>
            <a:off x="611560" y="3255214"/>
            <a:ext cx="7610296" cy="27685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018" y="1087605"/>
            <a:ext cx="9089409" cy="701645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>
                <a:solidFill>
                  <a:srgbClr val="A40000"/>
                </a:solidFill>
                <a:latin typeface="Arial Narrow"/>
                <a:cs typeface="Arial"/>
              </a:rPr>
              <a:t>Transition of </a:t>
            </a:r>
            <a:r>
              <a:rPr lang="en-AU" b="1" dirty="0" err="1">
                <a:solidFill>
                  <a:srgbClr val="A40000"/>
                </a:solidFill>
                <a:latin typeface="Arial Narrow"/>
                <a:cs typeface="Arial"/>
              </a:rPr>
              <a:t>Prothrombinex</a:t>
            </a:r>
            <a:r>
              <a:rPr lang="en-AU" b="1" dirty="0">
                <a:solidFill>
                  <a:srgbClr val="A40000"/>
                </a:solidFill>
                <a:latin typeface="Arial Narrow"/>
                <a:cs typeface="Arial"/>
              </a:rPr>
              <a:t>-VF to</a:t>
            </a:r>
            <a:r>
              <a:rPr lang="en-AU" b="1" dirty="0">
                <a:solidFill>
                  <a:srgbClr val="A4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AU" b="1" dirty="0">
                <a:solidFill>
                  <a:srgbClr val="A40000"/>
                </a:solidFill>
                <a:latin typeface="Arial Narrow"/>
                <a:cs typeface="Arial"/>
              </a:rPr>
              <a:t>Beriplex</a:t>
            </a: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AU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6494022"/>
            <a:ext cx="8949128" cy="334963"/>
          </a:xfrm>
          <a:prstGeom prst="rect">
            <a:avLst/>
          </a:prstGeom>
        </p:spPr>
        <p:txBody>
          <a:bodyPr lIns="91440" tIns="45720" rIns="91440" bIns="4572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AU" sz="1400" dirty="0"/>
              <a:t>Developed by: Medicines and Technology Unit, Patient Safety and Clinical Quality Division. Updated: 31 July 2024 Version 3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4988938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200" u="sng"/>
          </a:p>
          <a:p>
            <a:endParaRPr lang="en-AU" sz="1200" u="sng"/>
          </a:p>
          <a:p>
            <a:endParaRPr lang="en-AU" sz="1200"/>
          </a:p>
          <a:p>
            <a:endParaRPr lang="en-AU" sz="1200"/>
          </a:p>
          <a:p>
            <a:endParaRPr lang="en-GB"/>
          </a:p>
          <a:p>
            <a:endParaRPr lang="en-GB"/>
          </a:p>
        </p:txBody>
      </p:sp>
      <p:pic>
        <p:nvPicPr>
          <p:cNvPr id="11" name="Picture 2" descr="C:\Users\he10732\Desktop\Take 5 (4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29015"/>
            <a:ext cx="2448272" cy="91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BEB2BB-F84C-A438-B521-5B967AEEDBDB}"/>
              </a:ext>
            </a:extLst>
          </p:cNvPr>
          <p:cNvSpPr txBox="1"/>
          <p:nvPr/>
        </p:nvSpPr>
        <p:spPr>
          <a:xfrm>
            <a:off x="418374" y="1809285"/>
            <a:ext cx="8307252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 Narrow"/>
                <a:cs typeface="Arial"/>
              </a:rPr>
              <a:t>In Mid 2024, </a:t>
            </a:r>
            <a:r>
              <a:rPr lang="en-AU" sz="2000" dirty="0" err="1">
                <a:latin typeface="Arial Narrow"/>
                <a:cs typeface="Arial"/>
              </a:rPr>
              <a:t>Prothrombinex</a:t>
            </a:r>
            <a:r>
              <a:rPr lang="en-AU" sz="2000" dirty="0">
                <a:latin typeface="Arial Narrow"/>
                <a:cs typeface="Arial"/>
              </a:rPr>
              <a:t>-VF will no longer be available.  The replacement product called Beriplex will be available for sites via the National Blood Authority.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/>
                <a:cs typeface="Arial"/>
              </a:rPr>
              <a:t>This resource has been developed to provide clinicians with relevant information on </a:t>
            </a:r>
            <a:r>
              <a:rPr lang="en-US" sz="2000" dirty="0" err="1">
                <a:latin typeface="Arial Narrow"/>
                <a:cs typeface="Arial"/>
              </a:rPr>
              <a:t>Prothrominex</a:t>
            </a:r>
            <a:r>
              <a:rPr lang="en-US" sz="2000" dirty="0">
                <a:latin typeface="Arial Narrow"/>
                <a:cs typeface="Arial"/>
              </a:rPr>
              <a:t> VF transition to Beriplex, and interim Beriplex dosing guidance.</a:t>
            </a:r>
            <a:endParaRPr lang="en-AU" sz="2000" dirty="0">
              <a:latin typeface="Arial Narrow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294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e10732\Desktop\Take 5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828" y="0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502605" y="159098"/>
            <a:ext cx="7201555" cy="904875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>
                <a:solidFill>
                  <a:srgbClr val="C00000"/>
                </a:solidFill>
              </a:rPr>
              <a:t>Transition information - timeline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070EAA-71A9-B608-B78F-847ADC7BA2C9}"/>
              </a:ext>
            </a:extLst>
          </p:cNvPr>
          <p:cNvSpPr txBox="1"/>
          <p:nvPr/>
        </p:nvSpPr>
        <p:spPr>
          <a:xfrm>
            <a:off x="245660" y="1179981"/>
            <a:ext cx="8748215" cy="51552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Inventory of </a:t>
            </a:r>
            <a:r>
              <a:rPr lang="en-GB" dirty="0" err="1"/>
              <a:t>Prothrombinex</a:t>
            </a:r>
            <a:r>
              <a:rPr lang="en-GB" dirty="0"/>
              <a:t>-VF is expected to be exhausted nationally late July 2024 and the transition from </a:t>
            </a:r>
            <a:r>
              <a:rPr lang="en-GB" dirty="0" err="1"/>
              <a:t>Prothrombinex</a:t>
            </a:r>
            <a:r>
              <a:rPr lang="en-GB" dirty="0"/>
              <a:t>-VF to Beriplex  will happen in two stages: </a:t>
            </a:r>
          </a:p>
          <a:p>
            <a:endParaRPr lang="en-GB" sz="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Beriplex P/N will be an interim product available from mid 2024, followed 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Beriplex AU available from late 2024/early 2025</a:t>
            </a:r>
          </a:p>
          <a:p>
            <a:endParaRPr lang="en-GB" dirty="0"/>
          </a:p>
          <a:p>
            <a:endParaRPr lang="en-GB" dirty="0"/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sz="1000" dirty="0">
              <a:cs typeface="Calibri"/>
            </a:endParaRPr>
          </a:p>
          <a:p>
            <a:endParaRPr lang="en-GB" sz="1000" dirty="0">
              <a:cs typeface="Calibri"/>
            </a:endParaRPr>
          </a:p>
          <a:p>
            <a:endParaRPr lang="en-GB" sz="1000" dirty="0">
              <a:cs typeface="Calibri"/>
            </a:endParaRPr>
          </a:p>
          <a:p>
            <a:endParaRPr lang="en-GB" sz="1000" dirty="0">
              <a:cs typeface="Calibri"/>
            </a:endParaRPr>
          </a:p>
          <a:p>
            <a:endParaRPr lang="en-GB" sz="1000" dirty="0">
              <a:cs typeface="Calibri"/>
            </a:endParaRPr>
          </a:p>
          <a:p>
            <a:endParaRPr lang="en-GB" sz="1000" dirty="0">
              <a:cs typeface="Calibri"/>
            </a:endParaRPr>
          </a:p>
          <a:p>
            <a:endParaRPr lang="en-GB" sz="1000" dirty="0">
              <a:cs typeface="Calibri"/>
            </a:endParaRPr>
          </a:p>
          <a:p>
            <a:endParaRPr lang="en-GB" sz="600" dirty="0">
              <a:cs typeface="Calibri"/>
            </a:endParaRPr>
          </a:p>
          <a:p>
            <a:r>
              <a:rPr lang="en-GB" i="1" dirty="0"/>
              <a:t>Please note: </a:t>
            </a:r>
            <a:r>
              <a:rPr lang="en-GB" i="1" dirty="0">
                <a:latin typeface="Calibri"/>
                <a:cs typeface="Calibri"/>
              </a:rPr>
              <a:t>Beriplex P/N is an overseas product that will be available until the Australian product Beriplex AU becomes available.  </a:t>
            </a:r>
            <a:endParaRPr lang="en-AU" i="1" dirty="0">
              <a:latin typeface="Calibri"/>
              <a:cs typeface="Calibri"/>
            </a:endParaRPr>
          </a:p>
          <a:p>
            <a:endParaRPr lang="en-GB" i="1" dirty="0">
              <a:latin typeface="Calibri"/>
              <a:cs typeface="Calibri"/>
            </a:endParaRPr>
          </a:p>
          <a:p>
            <a:r>
              <a:rPr lang="en-GB" i="1" dirty="0">
                <a:latin typeface="Calibri"/>
                <a:cs typeface="Calibri"/>
              </a:rPr>
              <a:t>Beriplex P/N and Beriplex AU have identical compositions.</a:t>
            </a:r>
            <a:endParaRPr lang="en-AU" i="1" dirty="0">
              <a:latin typeface="Calibri"/>
              <a:cs typeface="Calibri"/>
            </a:endParaRPr>
          </a:p>
        </p:txBody>
      </p:sp>
      <p:pic>
        <p:nvPicPr>
          <p:cNvPr id="4" name="Picture 3" descr="A purple background with white text and green arrow&#10;&#10;Description automatically generated">
            <a:extLst>
              <a:ext uri="{FF2B5EF4-FFF2-40B4-BE49-F238E27FC236}">
                <a16:creationId xmlns:a16="http://schemas.microsoft.com/office/drawing/2014/main" id="{59533A9B-65AC-7726-E3EB-357BF478D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" r="182" b="4044"/>
          <a:stretch/>
        </p:blipFill>
        <p:spPr>
          <a:xfrm>
            <a:off x="575360" y="2380776"/>
            <a:ext cx="5726329" cy="271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5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e10732\Desktop\Take 5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7" y="48159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49519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>
                <a:solidFill>
                  <a:srgbClr val="C00000"/>
                </a:solidFill>
              </a:rPr>
              <a:t>Differences between the products</a:t>
            </a:r>
          </a:p>
        </p:txBody>
      </p:sp>
      <p:sp>
        <p:nvSpPr>
          <p:cNvPr id="13" name="Rectangle 12"/>
          <p:cNvSpPr/>
          <p:nvPr/>
        </p:nvSpPr>
        <p:spPr>
          <a:xfrm rot="169132">
            <a:off x="197768" y="1206724"/>
            <a:ext cx="8748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600" b="1" i="1"/>
          </a:p>
          <a:p>
            <a:pPr lvl="1"/>
            <a:endParaRPr lang="en-AU" sz="1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355390-6B66-B640-41DC-1329AEE15FCB}"/>
              </a:ext>
            </a:extLst>
          </p:cNvPr>
          <p:cNvSpPr txBox="1"/>
          <p:nvPr/>
        </p:nvSpPr>
        <p:spPr>
          <a:xfrm>
            <a:off x="4652888" y="1560161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FF90CB-ADC8-5308-F794-12CEAFB4B347}"/>
              </a:ext>
            </a:extLst>
          </p:cNvPr>
          <p:cNvSpPr txBox="1"/>
          <p:nvPr/>
        </p:nvSpPr>
        <p:spPr>
          <a:xfrm>
            <a:off x="5960887" y="1560161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*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1DD60C-3FA0-E7B7-370D-16D77B2CD549}"/>
              </a:ext>
            </a:extLst>
          </p:cNvPr>
          <p:cNvCxnSpPr>
            <a:cxnSpLocks/>
          </p:cNvCxnSpPr>
          <p:nvPr/>
        </p:nvCxnSpPr>
        <p:spPr>
          <a:xfrm>
            <a:off x="4174837" y="1560161"/>
            <a:ext cx="0" cy="3693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57296E4-8C24-1B13-88C9-B04F71AB5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928" y="1195361"/>
            <a:ext cx="7008409" cy="508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7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6499" y="154437"/>
            <a:ext cx="8229600" cy="892063"/>
          </a:xfrm>
        </p:spPr>
        <p:txBody>
          <a:bodyPr>
            <a:normAutofit/>
          </a:bodyPr>
          <a:lstStyle/>
          <a:p>
            <a:pPr algn="l"/>
            <a:r>
              <a:rPr lang="en-AU" b="1" dirty="0">
                <a:solidFill>
                  <a:srgbClr val="C00000"/>
                </a:solidFill>
              </a:rPr>
              <a:t>WA Anticoagulation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 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8" name="Picture 2" descr="C:\Users\he10732\Desktop\Take 5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39" y="29676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blood dripp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1AFE78-41E4-AB35-E591-95EF006475C2}"/>
              </a:ext>
            </a:extLst>
          </p:cNvPr>
          <p:cNvSpPr txBox="1"/>
          <p:nvPr/>
        </p:nvSpPr>
        <p:spPr>
          <a:xfrm>
            <a:off x="307975" y="1100582"/>
            <a:ext cx="858308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dirty="0"/>
              <a:t>The WA  Anticoagulation Medication Chart has been updated.</a:t>
            </a:r>
            <a:endParaRPr lang="en-US" dirty="0"/>
          </a:p>
          <a:p>
            <a:r>
              <a:rPr lang="en-AU" dirty="0"/>
              <a:t>The changes to the WA Anticoagulation Medication Chart are highlighted below: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9060B68-E050-32C4-5519-8F0D7D2A0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93884"/>
            <a:ext cx="5896656" cy="38868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AEB26E-BE8C-0EAD-7083-4D3FC10E171E}"/>
              </a:ext>
            </a:extLst>
          </p:cNvPr>
          <p:cNvSpPr txBox="1"/>
          <p:nvPr/>
        </p:nvSpPr>
        <p:spPr>
          <a:xfrm>
            <a:off x="194458" y="5957796"/>
            <a:ext cx="8755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effectLst/>
                <a:latin typeface="Segoe UI" panose="020B0502040204020203" pitchFamily="34" charset="0"/>
              </a:rPr>
              <a:t>The WA Anticoagulation Medication Chart will be updated with dosing and indications for Beriplex once these are confirmed. </a:t>
            </a:r>
            <a:endParaRPr lang="en-GB" sz="1800" b="1" dirty="0">
              <a:effectLst/>
              <a:latin typeface="Arial" panose="020B0604020202020204" pitchFamily="34" charset="0"/>
            </a:endParaRPr>
          </a:p>
          <a:p>
            <a:endParaRPr lang="en-A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A9849-729F-E93E-99F9-25CB78CC82B3}"/>
              </a:ext>
            </a:extLst>
          </p:cNvPr>
          <p:cNvSpPr txBox="1"/>
          <p:nvPr/>
        </p:nvSpPr>
        <p:spPr>
          <a:xfrm>
            <a:off x="6645897" y="2564091"/>
            <a:ext cx="2222274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Doses relate only to </a:t>
            </a:r>
            <a:r>
              <a:rPr lang="en-AU" dirty="0" err="1"/>
              <a:t>Prothrombinex</a:t>
            </a:r>
            <a:r>
              <a:rPr lang="en-AU" dirty="0"/>
              <a:t> VF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E49E06-38C9-3254-BFAE-DA50026C7BE9}"/>
              </a:ext>
            </a:extLst>
          </p:cNvPr>
          <p:cNvSpPr txBox="1"/>
          <p:nvPr/>
        </p:nvSpPr>
        <p:spPr>
          <a:xfrm>
            <a:off x="6797964" y="4762545"/>
            <a:ext cx="2070207" cy="92333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/>
              <a:t>Seek specialist advice for </a:t>
            </a:r>
            <a:r>
              <a:rPr lang="en-AU" err="1"/>
              <a:t>Beriplex</a:t>
            </a:r>
            <a:r>
              <a:rPr lang="en-AU"/>
              <a:t> AU dosing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9DDB0B6-FE0F-465E-752E-52067418F1F8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042581" y="5224210"/>
            <a:ext cx="755383" cy="1019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22BBFD-D98E-3113-7E1F-A83B436BA9FC}"/>
              </a:ext>
            </a:extLst>
          </p:cNvPr>
          <p:cNvCxnSpPr>
            <a:cxnSpLocks/>
          </p:cNvCxnSpPr>
          <p:nvPr/>
        </p:nvCxnSpPr>
        <p:spPr>
          <a:xfrm flipH="1">
            <a:off x="4100660" y="3025756"/>
            <a:ext cx="2545237" cy="1048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7A98263-7395-FDF2-6EE9-9FB73298145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4029959" y="2887257"/>
            <a:ext cx="2615938" cy="159000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91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8653" y="915259"/>
            <a:ext cx="9586323" cy="1052467"/>
          </a:xfrm>
        </p:spPr>
        <p:txBody>
          <a:bodyPr>
            <a:noAutofit/>
          </a:bodyPr>
          <a:lstStyle/>
          <a:p>
            <a:r>
              <a:rPr lang="en-AU" sz="4000" b="1" dirty="0">
                <a:solidFill>
                  <a:srgbClr val="C00000"/>
                </a:solidFill>
              </a:rPr>
              <a:t>Beriplex Dosing and Administration Guidance</a:t>
            </a:r>
            <a:br>
              <a:rPr lang="en-AU" sz="4950" b="1" dirty="0">
                <a:solidFill>
                  <a:srgbClr val="408055"/>
                </a:solidFill>
                <a:latin typeface="Arial Narrow"/>
                <a:cs typeface="Arial"/>
              </a:rPr>
            </a:br>
            <a:r>
              <a:rPr lang="en-AU" sz="1500" b="1" dirty="0">
                <a:solidFill>
                  <a:srgbClr val="408055"/>
                </a:solidFill>
                <a:latin typeface="Arial Narrow"/>
                <a:cs typeface="Arial"/>
              </a:rPr>
              <a:t>3 July 2024</a:t>
            </a:r>
            <a:br>
              <a:rPr lang="en-AU" sz="33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33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33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AU" sz="3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1670" y="4598955"/>
            <a:ext cx="615668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900" u="sng">
              <a:solidFill>
                <a:prstClr val="black"/>
              </a:solidFill>
              <a:latin typeface="Arial"/>
            </a:endParaRPr>
          </a:p>
          <a:p>
            <a:endParaRPr lang="en-AU" sz="900" u="sng">
              <a:solidFill>
                <a:prstClr val="black"/>
              </a:solidFill>
              <a:latin typeface="Arial"/>
            </a:endParaRPr>
          </a:p>
          <a:p>
            <a:endParaRPr lang="en-AU" sz="900">
              <a:solidFill>
                <a:prstClr val="black"/>
              </a:solidFill>
              <a:latin typeface="Arial"/>
            </a:endParaRPr>
          </a:p>
          <a:p>
            <a:endParaRPr lang="en-AU" sz="900">
              <a:solidFill>
                <a:prstClr val="black"/>
              </a:solidFill>
              <a:latin typeface="Arial"/>
            </a:endParaRPr>
          </a:p>
          <a:p>
            <a:endParaRPr lang="en-GB" sz="1350">
              <a:solidFill>
                <a:prstClr val="black"/>
              </a:solidFill>
              <a:latin typeface="Arial"/>
            </a:endParaRPr>
          </a:p>
          <a:p>
            <a:endParaRPr lang="en-GB" sz="135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BEB2BB-F84C-A438-B521-5B967AEEDBDB}"/>
              </a:ext>
            </a:extLst>
          </p:cNvPr>
          <p:cNvSpPr txBox="1"/>
          <p:nvPr/>
        </p:nvSpPr>
        <p:spPr>
          <a:xfrm>
            <a:off x="171826" y="1348586"/>
            <a:ext cx="8972174" cy="62324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AU" i="1" dirty="0">
                <a:solidFill>
                  <a:srgbClr val="3366FF"/>
                </a:solidFill>
                <a:latin typeface="Arial Narrow"/>
                <a:cs typeface="Arial"/>
              </a:rPr>
              <a:t>This interim guidance has been provided to support the use of Beriplex where local guidelines have not yet been updated. Developed in consultation with the Anticoagulation Steering Group.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4A4AA-8059-95BE-424A-6E92C1DA2F3E}"/>
              </a:ext>
            </a:extLst>
          </p:cNvPr>
          <p:cNvSpPr txBox="1"/>
          <p:nvPr/>
        </p:nvSpPr>
        <p:spPr>
          <a:xfrm>
            <a:off x="259309" y="1900435"/>
            <a:ext cx="856130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C00000"/>
                </a:solidFill>
              </a:rPr>
              <a:t>Dosing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AU" dirty="0"/>
              <a:t>Beriplex is indicated when there is clinically significant bleeding where warfarin is a contributing factor (e.g. intracranial or massive haemorrhage).  Dosing is as per table below.</a:t>
            </a:r>
          </a:p>
          <a:p>
            <a:endParaRPr lang="en-AU" sz="5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AU" dirty="0"/>
              <a:t>Dose is based on body weight up to but not exceeding 100 kg.</a:t>
            </a:r>
          </a:p>
          <a:p>
            <a:endParaRPr lang="en-AU" sz="5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AU" dirty="0"/>
              <a:t>Repeat INR 30 minutes after administration of Beriplex</a:t>
            </a:r>
            <a:endParaRPr lang="en-AU" sz="2000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F7BCF92-E9E9-8E2F-D0C0-E5FB0E95AA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876796"/>
              </p:ext>
            </p:extLst>
          </p:nvPr>
        </p:nvGraphicFramePr>
        <p:xfrm>
          <a:off x="409381" y="3839865"/>
          <a:ext cx="8497063" cy="870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9122">
                  <a:extLst>
                    <a:ext uri="{9D8B030D-6E8A-4147-A177-3AD203B41FA5}">
                      <a16:colId xmlns:a16="http://schemas.microsoft.com/office/drawing/2014/main" val="1367661948"/>
                    </a:ext>
                  </a:extLst>
                </a:gridCol>
                <a:gridCol w="1883392">
                  <a:extLst>
                    <a:ext uri="{9D8B030D-6E8A-4147-A177-3AD203B41FA5}">
                      <a16:colId xmlns:a16="http://schemas.microsoft.com/office/drawing/2014/main" val="662660840"/>
                    </a:ext>
                  </a:extLst>
                </a:gridCol>
                <a:gridCol w="1917510">
                  <a:extLst>
                    <a:ext uri="{9D8B030D-6E8A-4147-A177-3AD203B41FA5}">
                      <a16:colId xmlns:a16="http://schemas.microsoft.com/office/drawing/2014/main" val="623178077"/>
                    </a:ext>
                  </a:extLst>
                </a:gridCol>
                <a:gridCol w="1897039">
                  <a:extLst>
                    <a:ext uri="{9D8B030D-6E8A-4147-A177-3AD203B41FA5}">
                      <a16:colId xmlns:a16="http://schemas.microsoft.com/office/drawing/2014/main" val="3074071954"/>
                    </a:ext>
                  </a:extLst>
                </a:gridCol>
              </a:tblGrid>
              <a:tr h="375619">
                <a:tc>
                  <a:txBody>
                    <a:bodyPr/>
                    <a:lstStyle/>
                    <a:p>
                      <a:r>
                        <a:rPr lang="en-AU" sz="1400" b="1" dirty="0"/>
                        <a:t>Pre-treatment INR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/>
                        <a:t>2.0 - 3.9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/>
                        <a:t>4.0 – 6.0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/>
                        <a:t>&gt; 6.0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356059"/>
                  </a:ext>
                </a:extLst>
              </a:tr>
              <a:tr h="362871">
                <a:tc>
                  <a:txBody>
                    <a:bodyPr/>
                    <a:lstStyle/>
                    <a:p>
                      <a:r>
                        <a:rPr lang="en-AU" sz="1400" dirty="0"/>
                        <a:t>Approximate dose </a:t>
                      </a:r>
                    </a:p>
                    <a:p>
                      <a:r>
                        <a:rPr lang="en-AU" sz="1400" dirty="0"/>
                        <a:t>International Units/kg body weight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25</a:t>
                      </a:r>
                    </a:p>
                    <a:p>
                      <a:pPr algn="ctr"/>
                      <a:r>
                        <a:rPr lang="en-AU" sz="1400" dirty="0"/>
                        <a:t> International Units/kg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35    </a:t>
                      </a:r>
                    </a:p>
                    <a:p>
                      <a:pPr algn="ctr"/>
                      <a:r>
                        <a:rPr lang="en-AU" sz="1400" dirty="0"/>
                        <a:t>International Units/kg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50 </a:t>
                      </a:r>
                    </a:p>
                    <a:p>
                      <a:pPr algn="ctr"/>
                      <a:r>
                        <a:rPr lang="en-AU" sz="1400" dirty="0"/>
                        <a:t>International Units/kg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7403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168AA0A-48D6-18C4-31C2-0B528D7A43E4}"/>
              </a:ext>
            </a:extLst>
          </p:cNvPr>
          <p:cNvSpPr txBox="1"/>
          <p:nvPr/>
        </p:nvSpPr>
        <p:spPr>
          <a:xfrm>
            <a:off x="259309" y="4706676"/>
            <a:ext cx="9075761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Reconstitute 500 International Units with 20 mL Water for Injection using Mix2vial in box. </a:t>
            </a:r>
          </a:p>
          <a:p>
            <a:endParaRPr lang="en-US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Administer by slow intravenous injection </a:t>
            </a:r>
          </a:p>
          <a:p>
            <a:pPr marL="450850" lvl="1" indent="-184150">
              <a:buFont typeface="Arial" panose="020B0604020202020204" pitchFamily="34" charset="0"/>
              <a:buChar char="•"/>
            </a:pPr>
            <a:r>
              <a:rPr lang="en-US" dirty="0"/>
              <a:t>at a rate not exceeding 3 International Units/kg body weight/minute </a:t>
            </a:r>
          </a:p>
          <a:p>
            <a:pPr marL="450850" lvl="1" indent="-184150">
              <a:buFont typeface="Arial" panose="020B0604020202020204" pitchFamily="34" charset="0"/>
              <a:buChar char="•"/>
            </a:pPr>
            <a:r>
              <a:rPr lang="en-US" dirty="0"/>
              <a:t>up to a maximum of 210 International Units/minute (approximately 8 mL/minute)</a:t>
            </a:r>
          </a:p>
        </p:txBody>
      </p:sp>
    </p:spTree>
    <p:extLst>
      <p:ext uri="{BB962C8B-B14F-4D97-AF65-F5344CB8AC3E}">
        <p14:creationId xmlns:p14="http://schemas.microsoft.com/office/powerpoint/2010/main" val="125195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60E-335D-37F1-ECD2-3432B8F19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09" y="250689"/>
            <a:ext cx="8884693" cy="857250"/>
          </a:xfrm>
        </p:spPr>
        <p:txBody>
          <a:bodyPr>
            <a:noAutofit/>
          </a:bodyPr>
          <a:lstStyle/>
          <a:p>
            <a:r>
              <a:rPr lang="en-AU" sz="4000" b="1" dirty="0">
                <a:solidFill>
                  <a:srgbClr val="C00000"/>
                </a:solidFill>
              </a:rPr>
              <a:t>Reversing warfarin over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2DB28-BF58-F3DE-268B-B809A6D61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18337" y="5468062"/>
            <a:ext cx="9502461" cy="5692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1350" dirty="0"/>
              <a:t>The above table was developed with the expert advice from the </a:t>
            </a:r>
          </a:p>
          <a:p>
            <a:pPr marL="0" indent="0" algn="ctr">
              <a:buNone/>
            </a:pPr>
            <a:r>
              <a:rPr lang="en-AU" sz="1350" dirty="0"/>
              <a:t>WA  Anticoagulation Steering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9FDA3-B806-2300-F815-20FBA1F2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>
                <a:solidFill>
                  <a:srgbClr val="FFFFFF"/>
                </a:solidFill>
                <a:latin typeface="Arial"/>
              </a:rPr>
              <a:pPr/>
              <a:t>6</a:t>
            </a:fld>
            <a:endParaRPr lang="en-AU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8AB3392-2ABC-B914-4993-8A1E0F4FD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284982"/>
              </p:ext>
            </p:extLst>
          </p:nvPr>
        </p:nvGraphicFramePr>
        <p:xfrm>
          <a:off x="368059" y="1451190"/>
          <a:ext cx="8605343" cy="3673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384">
                  <a:extLst>
                    <a:ext uri="{9D8B030D-6E8A-4147-A177-3AD203B41FA5}">
                      <a16:colId xmlns:a16="http://schemas.microsoft.com/office/drawing/2014/main" val="3939394656"/>
                    </a:ext>
                  </a:extLst>
                </a:gridCol>
                <a:gridCol w="1428038">
                  <a:extLst>
                    <a:ext uri="{9D8B030D-6E8A-4147-A177-3AD203B41FA5}">
                      <a16:colId xmlns:a16="http://schemas.microsoft.com/office/drawing/2014/main" val="2709800781"/>
                    </a:ext>
                  </a:extLst>
                </a:gridCol>
                <a:gridCol w="1132462">
                  <a:extLst>
                    <a:ext uri="{9D8B030D-6E8A-4147-A177-3AD203B41FA5}">
                      <a16:colId xmlns:a16="http://schemas.microsoft.com/office/drawing/2014/main" val="2053373307"/>
                    </a:ext>
                  </a:extLst>
                </a:gridCol>
                <a:gridCol w="619437">
                  <a:extLst>
                    <a:ext uri="{9D8B030D-6E8A-4147-A177-3AD203B41FA5}">
                      <a16:colId xmlns:a16="http://schemas.microsoft.com/office/drawing/2014/main" val="2377018074"/>
                    </a:ext>
                  </a:extLst>
                </a:gridCol>
                <a:gridCol w="1031942">
                  <a:extLst>
                    <a:ext uri="{9D8B030D-6E8A-4147-A177-3AD203B41FA5}">
                      <a16:colId xmlns:a16="http://schemas.microsoft.com/office/drawing/2014/main" val="4138719973"/>
                    </a:ext>
                  </a:extLst>
                </a:gridCol>
                <a:gridCol w="936305">
                  <a:extLst>
                    <a:ext uri="{9D8B030D-6E8A-4147-A177-3AD203B41FA5}">
                      <a16:colId xmlns:a16="http://schemas.microsoft.com/office/drawing/2014/main" val="1364920521"/>
                    </a:ext>
                  </a:extLst>
                </a:gridCol>
                <a:gridCol w="1774775">
                  <a:extLst>
                    <a:ext uri="{9D8B030D-6E8A-4147-A177-3AD203B41FA5}">
                      <a16:colId xmlns:a16="http://schemas.microsoft.com/office/drawing/2014/main" val="1417352261"/>
                    </a:ext>
                  </a:extLst>
                </a:gridCol>
              </a:tblGrid>
              <a:tr h="297180">
                <a:tc gridSpan="2">
                  <a:txBody>
                    <a:bodyPr/>
                    <a:lstStyle/>
                    <a:p>
                      <a:r>
                        <a:rPr lang="en-AU" sz="1500"/>
                        <a:t>Clinical Setting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solidFill>
                      <a:srgbClr val="408055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AU" sz="1500" dirty="0"/>
                        <a:t>Management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solidFill>
                      <a:srgbClr val="40805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0805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45704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AU" sz="15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500"/>
                        <a:t>Bleeding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500"/>
                        <a:t>Warfarin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500"/>
                        <a:t>Vitamin K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500" dirty="0"/>
                        <a:t>Beriplex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44366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AU" sz="900"/>
                        <a:t>Greater than therapeutic range but &lt; 4.5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Absent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Reduce dose or omit next dose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AU" sz="15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AU" sz="15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423930"/>
                  </a:ext>
                </a:extLst>
              </a:tr>
              <a:tr h="265631">
                <a:tc rowSpan="2">
                  <a:txBody>
                    <a:bodyPr/>
                    <a:lstStyle/>
                    <a:p>
                      <a:r>
                        <a:rPr lang="en-AU" sz="1100"/>
                        <a:t>4.5 -10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Absent (low risk)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Stop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AU" sz="9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AU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456643"/>
                  </a:ext>
                </a:extLst>
              </a:tr>
              <a:tr h="4427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Absent </a:t>
                      </a:r>
                      <a:r>
                        <a:rPr lang="en-AU" sz="1100">
                          <a:solidFill>
                            <a:srgbClr val="FF0000"/>
                          </a:solidFill>
                        </a:rPr>
                        <a:t>(high risk)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Stop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100" dirty="0"/>
                        <a:t>Consider 1 – 2 mg (oral) or </a:t>
                      </a:r>
                    </a:p>
                    <a:p>
                      <a:r>
                        <a:rPr lang="en-AU" sz="1100" dirty="0"/>
                        <a:t>0.5 – 1 mg (IV)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AU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472420"/>
                  </a:ext>
                </a:extLst>
              </a:tr>
              <a:tr h="265631">
                <a:tc rowSpan="2">
                  <a:txBody>
                    <a:bodyPr/>
                    <a:lstStyle/>
                    <a:p>
                      <a:r>
                        <a:rPr lang="en-AU" sz="1100"/>
                        <a:t>&gt;10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Absent (low risk)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Stop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3 – 5 mg oral or IV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AU" sz="11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512965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Absent </a:t>
                      </a:r>
                      <a:r>
                        <a:rPr lang="en-AU" sz="1100">
                          <a:solidFill>
                            <a:srgbClr val="FF0000"/>
                          </a:solidFill>
                        </a:rPr>
                        <a:t>(high risk)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Stop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3 – 5 mg IV</a:t>
                      </a:r>
                    </a:p>
                    <a:p>
                      <a:endParaRPr lang="en-AU" sz="110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100" dirty="0"/>
                        <a:t>Consider 15 – 30 International Units/kg</a:t>
                      </a:r>
                    </a:p>
                    <a:p>
                      <a:r>
                        <a:rPr lang="en-AU" sz="1100" dirty="0"/>
                        <a:t>Weight capped at </a:t>
                      </a:r>
                      <a:r>
                        <a:rPr lang="en-AU" sz="1100" strike="noStrike" dirty="0"/>
                        <a:t>100kg</a:t>
                      </a:r>
                      <a:endParaRPr lang="en-AU" sz="1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706413"/>
                  </a:ext>
                </a:extLst>
              </a:tr>
              <a:tr h="584389">
                <a:tc gridSpan="2">
                  <a:txBody>
                    <a:bodyPr/>
                    <a:lstStyle/>
                    <a:p>
                      <a:r>
                        <a:rPr lang="en-AU" sz="1100">
                          <a:solidFill>
                            <a:srgbClr val="FF0000"/>
                          </a:solidFill>
                        </a:rPr>
                        <a:t>Clinically significant bleeding where warfarin is a contributing factor e.g. intracranial or massive haemorrhage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Stop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sz="1100"/>
                        <a:t> 5-10 mg IV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100" dirty="0"/>
                        <a:t>25 – 50 International Units/kg according to INR</a:t>
                      </a:r>
                      <a:r>
                        <a:rPr lang="en-AU" sz="1100" baseline="30000" dirty="0"/>
                        <a:t>#</a:t>
                      </a:r>
                      <a:r>
                        <a:rPr lang="en-AU" sz="1100" dirty="0"/>
                        <a:t>. Weight capped at </a:t>
                      </a:r>
                      <a:r>
                        <a:rPr lang="en-AU" sz="1100" strike="noStrike" dirty="0"/>
                        <a:t>100kg</a:t>
                      </a:r>
                      <a:endParaRPr lang="en-AU" sz="1100" strike="sngStrike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400" strike="sngStrike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185261"/>
                  </a:ext>
                </a:extLst>
              </a:tr>
              <a:tr h="584389">
                <a:tc gridSpan="2">
                  <a:txBody>
                    <a:bodyPr/>
                    <a:lstStyle/>
                    <a:p>
                      <a:pPr algn="l"/>
                      <a:r>
                        <a:rPr lang="en-AU" sz="900" b="1">
                          <a:solidFill>
                            <a:schemeClr val="tx1"/>
                          </a:solidFill>
                        </a:rPr>
                        <a:t>High bleeding risk – One or more of the following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Recent surgery/ trauma/ bleed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Antiplatelet therapy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Active GI bleed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800" dirty="0"/>
                        <a:t>  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/>
                        <a:t>Renal Failure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/>
                        <a:t>Advanced 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/>
                        <a:t>Other relevant co-morbidity</a:t>
                      </a: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sz="1000" strike="sngStrike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Alcohol abuse    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dirty="0"/>
                        <a:t>Hypertension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Thrombocytopenia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800" dirty="0"/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04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6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b="1">
                <a:solidFill>
                  <a:srgbClr val="C00000"/>
                </a:solidFill>
              </a:rPr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3597"/>
            <a:ext cx="9423779" cy="51008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2400" i="1" dirty="0" err="1"/>
              <a:t>Prothrombinex</a:t>
            </a:r>
            <a:r>
              <a:rPr lang="en-AU" sz="2400" i="1" dirty="0"/>
              <a:t>-VF is being replaced in mid 2024 by Beriplex.</a:t>
            </a:r>
          </a:p>
          <a:p>
            <a:endParaRPr lang="en-AU" sz="1000" i="1" dirty="0">
              <a:ea typeface="Calibri"/>
              <a:cs typeface="Calibri"/>
            </a:endParaRPr>
          </a:p>
          <a:p>
            <a:r>
              <a:rPr lang="en-AU" sz="2400" i="1" dirty="0"/>
              <a:t>These products are </a:t>
            </a:r>
            <a:r>
              <a:rPr lang="en-AU" sz="2400" b="1" i="1" dirty="0">
                <a:solidFill>
                  <a:srgbClr val="C00000"/>
                </a:solidFill>
              </a:rPr>
              <a:t>NOT</a:t>
            </a:r>
            <a:r>
              <a:rPr lang="en-AU" sz="2400" i="1" dirty="0"/>
              <a:t> the same (not bioequivalent).</a:t>
            </a:r>
          </a:p>
          <a:p>
            <a:endParaRPr lang="en-AU" sz="1000" i="1" dirty="0">
              <a:ea typeface="Calibri"/>
              <a:cs typeface="Calibri"/>
            </a:endParaRPr>
          </a:p>
          <a:p>
            <a:r>
              <a:rPr lang="en-AU" sz="2400" i="1" dirty="0"/>
              <a:t>The current Anticoagulation Medication Chart has been                   amended to :</a:t>
            </a:r>
          </a:p>
          <a:p>
            <a:pPr lvl="1"/>
            <a:r>
              <a:rPr lang="en-AU" sz="2000" i="1" dirty="0"/>
              <a:t>emphasise the current dosing in the treatment for warfarin overdose              table relates only to </a:t>
            </a:r>
            <a:r>
              <a:rPr lang="en-AU" sz="2000" i="1" dirty="0" err="1"/>
              <a:t>Prothrombinex</a:t>
            </a:r>
            <a:r>
              <a:rPr lang="en-AU" sz="2000" i="1" dirty="0"/>
              <a:t>-VF.</a:t>
            </a:r>
            <a:endParaRPr lang="en-AU" sz="2000" i="1" dirty="0">
              <a:ea typeface="Calibri"/>
              <a:cs typeface="Calibri"/>
            </a:endParaRPr>
          </a:p>
          <a:p>
            <a:pPr lvl="1"/>
            <a:r>
              <a:rPr lang="en-AU" sz="2000" i="1" dirty="0"/>
              <a:t>doses and indication for using Beriplex differ to </a:t>
            </a:r>
            <a:r>
              <a:rPr lang="en-AU" sz="2000" i="1" dirty="0" err="1"/>
              <a:t>Prothrombinex</a:t>
            </a:r>
            <a:r>
              <a:rPr lang="en-AU" sz="2000" i="1" dirty="0"/>
              <a:t>-VF, therefore seek specialist advice on using Beriplex. </a:t>
            </a:r>
          </a:p>
          <a:p>
            <a:pPr lvl="1"/>
            <a:endParaRPr lang="en-AU" sz="1000" i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i="1" dirty="0"/>
              <a:t>The WA Anticoagulation Medication Chart will be updated with dosing and indications for Beriplex once supplies have been established and the transition completed. </a:t>
            </a:r>
          </a:p>
          <a:p>
            <a:endParaRPr lang="en-AU" sz="2800" b="1" i="1" dirty="0"/>
          </a:p>
        </p:txBody>
      </p:sp>
      <p:pic>
        <p:nvPicPr>
          <p:cNvPr id="6" name="Picture 2" descr="C:\Users\he10732\Desktop\Take 5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39" y="0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5947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 PMS 3425 2014">
      <a:dk1>
        <a:sysClr val="windowText" lastClr="000000"/>
      </a:dk1>
      <a:lt1>
        <a:sysClr val="window" lastClr="FFFFFF"/>
      </a:lt1>
      <a:dk2>
        <a:srgbClr val="757477"/>
      </a:dk2>
      <a:lt2>
        <a:srgbClr val="FFFFFF"/>
      </a:lt2>
      <a:accent1>
        <a:srgbClr val="005B38"/>
      </a:accent1>
      <a:accent2>
        <a:srgbClr val="005B38"/>
      </a:accent2>
      <a:accent3>
        <a:srgbClr val="005B38"/>
      </a:accent3>
      <a:accent4>
        <a:srgbClr val="005B38"/>
      </a:accent4>
      <a:accent5>
        <a:srgbClr val="005B38"/>
      </a:accent5>
      <a:accent6>
        <a:srgbClr val="005B38"/>
      </a:accent6>
      <a:hlink>
        <a:srgbClr val="004B8D"/>
      </a:hlink>
      <a:folHlink>
        <a:srgbClr val="6E298D"/>
      </a:folHlink>
    </a:clrScheme>
    <a:fontScheme name="DoH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Grey PMS 431">
      <a:dk1>
        <a:srgbClr val="000000"/>
      </a:dk1>
      <a:lt1>
        <a:srgbClr val="FFFFFF"/>
      </a:lt1>
      <a:dk2>
        <a:srgbClr val="464E56"/>
      </a:dk2>
      <a:lt2>
        <a:srgbClr val="FFFFFF"/>
      </a:lt2>
      <a:accent1>
        <a:srgbClr val="464E56"/>
      </a:accent1>
      <a:accent2>
        <a:srgbClr val="464E56"/>
      </a:accent2>
      <a:accent3>
        <a:srgbClr val="464E56"/>
      </a:accent3>
      <a:accent4>
        <a:srgbClr val="464E56"/>
      </a:accent4>
      <a:accent5>
        <a:srgbClr val="464E56"/>
      </a:accent5>
      <a:accent6>
        <a:srgbClr val="464E56"/>
      </a:accent6>
      <a:hlink>
        <a:srgbClr val="095489"/>
      </a:hlink>
      <a:folHlink>
        <a:srgbClr val="095489"/>
      </a:folHlink>
    </a:clrScheme>
    <a:fontScheme name="DoH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e4ba26-c26c-405a-b359-c2cadfe42449">
      <Terms xmlns="http://schemas.microsoft.com/office/infopath/2007/PartnerControls"/>
    </lcf76f155ced4ddcb4097134ff3c332f>
    <TaxCatchAll xmlns="dc510f82-a634-43cd-841f-d17c3d50b6ba" xsi:nil="true"/>
    <Lastupdated xmlns="23e4ba26-c26c-405a-b359-c2cadfe42449">2023-07-03T03:29:05+00:00</Lastupdated>
    <Content xmlns="23e4ba26-c26c-405a-b359-c2cadfe42449" xsi:nil="true"/>
    <SharedWithUsers xmlns="dc510f82-a634-43cd-841f-d17c3d50b6ba">
      <UserInfo>
        <DisplayName>Pascott, Christine</DisplayName>
        <AccountId>2152</AccountId>
        <AccountType/>
      </UserInfo>
      <UserInfo>
        <DisplayName>Kee, Wai Seen</DisplayName>
        <AccountId>21</AccountId>
        <AccountType/>
      </UserInfo>
      <UserInfo>
        <DisplayName>Jovanovska, Tatjana</DisplayName>
        <AccountId>15</AccountId>
        <AccountType/>
      </UserInfo>
      <UserInfo>
        <DisplayName>Vincent, Bianca</DisplayName>
        <AccountId>2469</AccountId>
        <AccountType/>
      </UserInfo>
      <UserInfo>
        <DisplayName>Clapp, Grace</DisplayName>
        <AccountId>2341</AccountId>
        <AccountType/>
      </UserInfo>
      <UserInfo>
        <DisplayName>Peng, Patricia</DisplayName>
        <AccountId>2020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2076992353FD4EB6C705398B2F4837" ma:contentTypeVersion="22" ma:contentTypeDescription="Create a new document." ma:contentTypeScope="" ma:versionID="7f19789d2d155d86e167be37e970ca11">
  <xsd:schema xmlns:xsd="http://www.w3.org/2001/XMLSchema" xmlns:xs="http://www.w3.org/2001/XMLSchema" xmlns:p="http://schemas.microsoft.com/office/2006/metadata/properties" xmlns:ns2="23e4ba26-c26c-405a-b359-c2cadfe42449" xmlns:ns3="dc510f82-a634-43cd-841f-d17c3d50b6ba" targetNamespace="http://schemas.microsoft.com/office/2006/metadata/properties" ma:root="true" ma:fieldsID="8f0a42e09f620aa3e02da787a0b7dbe1" ns2:_="" ns3:_="">
    <xsd:import namespace="23e4ba26-c26c-405a-b359-c2cadfe42449"/>
    <xsd:import namespace="dc510f82-a634-43cd-841f-d17c3d50b6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Content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Lastupdated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4ba26-c26c-405a-b359-c2cadfe42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Content" ma:index="20" nillable="true" ma:displayName="Content" ma:format="Dropdown" ma:internalName="Content">
      <xsd:simpleType>
        <xsd:restriction base="dms:Text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9ad0fa5-9aee-46f1-99a6-b97bf4de3b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Lastupdated" ma:index="25" nillable="true" ma:displayName="Last updated" ma:default="[today]" ma:format="DateOnly" ma:internalName="Lastupdated">
      <xsd:simpleType>
        <xsd:restriction base="dms:DateTim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10f82-a634-43cd-841f-d17c3d50b6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aff203a-903f-4006-9d67-754e193d60c5}" ma:internalName="TaxCatchAll" ma:showField="CatchAllData" ma:web="dc510f82-a634-43cd-841f-d17c3d50b6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33F3BF-AB8D-452F-BD5A-75FDEADB72B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c510f82-a634-43cd-841f-d17c3d50b6ba"/>
    <ds:schemaRef ds:uri="http://schemas.microsoft.com/office/infopath/2007/PartnerControls"/>
    <ds:schemaRef ds:uri="http://purl.org/dc/elements/1.1/"/>
    <ds:schemaRef ds:uri="23e4ba26-c26c-405a-b359-c2cadfe4244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7F4478-83BB-471D-AE3F-CDB4350B89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5CFE99-E638-4038-B29C-DC8DC422A7BA}">
  <ds:schemaRefs>
    <ds:schemaRef ds:uri="23e4ba26-c26c-405a-b359-c2cadfe42449"/>
    <ds:schemaRef ds:uri="dc510f82-a634-43cd-841f-d17c3d50b6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</TotalTime>
  <Words>698</Words>
  <Application>Microsoft Office PowerPoint</Application>
  <PresentationFormat>On-screen Show (4:3)</PresentationFormat>
  <Paragraphs>127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Segoe UI</vt:lpstr>
      <vt:lpstr>Custom Design</vt:lpstr>
      <vt:lpstr>1_Blank</vt:lpstr>
      <vt:lpstr>Transition of Prothrombinex-VF to Beriplex           </vt:lpstr>
      <vt:lpstr>Transition information - timeline</vt:lpstr>
      <vt:lpstr>Differences between the products</vt:lpstr>
      <vt:lpstr>WA Anticoagulation Chart</vt:lpstr>
      <vt:lpstr>Beriplex Dosing and Administration Guidance 3 July 2024   </vt:lpstr>
      <vt:lpstr>Reversing warfarin over treatment</vt:lpstr>
      <vt:lpstr>Key points</vt:lpstr>
    </vt:vector>
  </TitlesOfParts>
  <Company>WA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James, Reece</dc:creator>
  <cp:lastModifiedBy>Jovanovska, Tatjana</cp:lastModifiedBy>
  <cp:revision>5</cp:revision>
  <cp:lastPrinted>2018-03-20T02:05:28Z</cp:lastPrinted>
  <dcterms:created xsi:type="dcterms:W3CDTF">2017-03-24T01:22:13Z</dcterms:created>
  <dcterms:modified xsi:type="dcterms:W3CDTF">2024-08-01T01:20:20Z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0x010100092076992353FD4EB6C705398B2F4837</vt:lpwstr>
  </property>
  <property fmtid="{D5CDD505-2E9C-101B-9397-08002B2CF9AE}" pid="3" name="Order">
    <vt:r8>2618400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